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handoutMasterIdLst>
    <p:handoutMasterId r:id="rId27"/>
  </p:handoutMasterIdLst>
  <p:sldIdLst>
    <p:sldId id="256" r:id="rId2"/>
    <p:sldId id="312" r:id="rId3"/>
    <p:sldId id="314" r:id="rId4"/>
    <p:sldId id="315" r:id="rId5"/>
    <p:sldId id="350" r:id="rId6"/>
    <p:sldId id="334" r:id="rId7"/>
    <p:sldId id="349" r:id="rId8"/>
    <p:sldId id="345" r:id="rId9"/>
    <p:sldId id="351" r:id="rId10"/>
    <p:sldId id="335" r:id="rId11"/>
    <p:sldId id="340" r:id="rId12"/>
    <p:sldId id="333" r:id="rId13"/>
    <p:sldId id="336" r:id="rId14"/>
    <p:sldId id="337" r:id="rId15"/>
    <p:sldId id="339" r:id="rId16"/>
    <p:sldId id="338" r:id="rId17"/>
    <p:sldId id="344" r:id="rId18"/>
    <p:sldId id="332" r:id="rId19"/>
    <p:sldId id="341" r:id="rId20"/>
    <p:sldId id="347" r:id="rId21"/>
    <p:sldId id="342" r:id="rId22"/>
    <p:sldId id="331" r:id="rId23"/>
    <p:sldId id="348" r:id="rId24"/>
    <p:sldId id="33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767" autoAdjust="0"/>
    <p:restoredTop sz="96374" autoAdjust="0"/>
  </p:normalViewPr>
  <p:slideViewPr>
    <p:cSldViewPr snapToGrid="0">
      <p:cViewPr varScale="1">
        <p:scale>
          <a:sx n="59" d="100"/>
          <a:sy n="59" d="100"/>
        </p:scale>
        <p:origin x="84" y="1032"/>
      </p:cViewPr>
      <p:guideLst/>
    </p:cSldViewPr>
  </p:slideViewPr>
  <p:outlineViewPr>
    <p:cViewPr>
      <p:scale>
        <a:sx n="33" d="100"/>
        <a:sy n="33" d="100"/>
      </p:scale>
      <p:origin x="0" y="-13113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5" d="100"/>
        <a:sy n="95" d="100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1623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BB2A55-6EC3-4A86-8BAE-60DD07C02EF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767A30-F484-40E9-8513-396D4F1A005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987E0-3AFD-4497-BB3F-05EE07AAB57C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3B06B-B282-4A3D-950C-712DC821D6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EC2622-B0E4-4C7F-B70A-A49BA6782D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68FFB-A3F4-45D8-A416-C7EC9FBBF3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0934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4B63C-6B74-4BB1-9E02-6CC7FC356844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D7F4BC-DD15-485D-9960-17DB2F3BC55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3039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olshero.com/leadership/competing-values-framework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olshero.com/leadership/competing-values-framework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Image: https://www.centranum.com/wp-content/uploads/2015/09/organization-culture.png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CAB73-7126-48BD-BA45-5D2F1103CE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78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Content Source: McShane, S.L. &amp; Sheen,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</a:p>
          <a:p>
            <a:r>
              <a:rPr lang="en-CA" i="0" dirty="0"/>
              <a:t>Image: http://news.blr.com/app/uploads/sites/3/2013/02/Strong-Culture.jpg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2706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https://assets.amuniversal.com/0322fa00002f01358a9d005056a9545d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24512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Content Source: McShane, S.L. &amp; Sheen,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  <a:endParaRPr lang="en-CA" dirty="0"/>
          </a:p>
          <a:p>
            <a:endParaRPr lang="en-CA" dirty="0"/>
          </a:p>
          <a:p>
            <a:r>
              <a:rPr lang="en-CA" dirty="0"/>
              <a:t>Images: https://i.ytimg.com/vi/w4dBEG8-h6Q/maxresdefault.jpg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87447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Content Source: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https://www.boomhogeronderwijs.nl/media/8/download_pdf_culture_assessment_workbook.pdf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r>
              <a:rPr lang="en-CA" dirty="0"/>
              <a:t>Images: </a:t>
            </a:r>
            <a:r>
              <a:rPr lang="en-CA" dirty="0">
                <a:hlinkClick r:id="rId3"/>
              </a:rPr>
              <a:t>https://www.toolshero.com/leadership/competing-values-framework/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10848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Content Source: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https://www.boomhogeronderwijs.nl/media/8/download_pdf_culture_assessment_workbook.pdf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r>
              <a:rPr lang="en-CA" dirty="0"/>
              <a:t>Images: </a:t>
            </a:r>
            <a:r>
              <a:rPr lang="en-CA" dirty="0">
                <a:hlinkClick r:id="rId3"/>
              </a:rPr>
              <a:t>https://www.toolshero.com/leadership/competing-values-framework/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14014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Sources: </a:t>
            </a:r>
          </a:p>
          <a:p>
            <a:r>
              <a:rPr lang="en-CA" dirty="0"/>
              <a:t>http://4.bp.blogspot.com/-2k_y2i_HVqA/UhNVpcGWiKI/AAAAAAAAAEw/xHnXeJZMyhA/s640/CompetingValues2.jpg</a:t>
            </a:r>
          </a:p>
          <a:p>
            <a:r>
              <a:rPr lang="en-CA" dirty="0"/>
              <a:t>https://www.thercfgroup.com/files/resources/an_introduction_to_the_competing_values_framework.pdf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5732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Sources: </a:t>
            </a:r>
          </a:p>
          <a:p>
            <a:r>
              <a:rPr lang="en-CA" dirty="0"/>
              <a:t>https://halpincompany.com/wp-content/uploads/2014/12/aligned_team-700x320.jpg</a:t>
            </a:r>
          </a:p>
          <a:p>
            <a:endParaRPr lang="en-CA" dirty="0"/>
          </a:p>
          <a:p>
            <a:r>
              <a:rPr lang="en-CA" dirty="0"/>
              <a:t>https://www.youtube.com/watch?v=_w51HBVV9b8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06958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https://assets.amuniversal.com/bb9f56d02b5f01300649001dd8b71c47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65997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Content Source: </a:t>
            </a:r>
          </a:p>
          <a:p>
            <a:endParaRPr lang="en-CA" dirty="0"/>
          </a:p>
          <a:p>
            <a:r>
              <a:rPr lang="en-CA" dirty="0"/>
              <a:t>McShane, S.L. &amp; Sheen,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</a:p>
          <a:p>
            <a:endParaRPr lang="en-CA" i="0" dirty="0"/>
          </a:p>
          <a:p>
            <a:r>
              <a:rPr lang="en-CA" i="0" dirty="0"/>
              <a:t>Smits, K. (2019, March). Blind spot. </a:t>
            </a:r>
            <a:r>
              <a:rPr lang="en-CA" i="1" dirty="0"/>
              <a:t>PMI Network</a:t>
            </a:r>
            <a:r>
              <a:rPr lang="en-CA" i="0" dirty="0"/>
              <a:t>, 23.</a:t>
            </a:r>
          </a:p>
          <a:p>
            <a:endParaRPr lang="en-CA" i="0" dirty="0"/>
          </a:p>
          <a:p>
            <a:r>
              <a:rPr lang="en-CA" i="0" dirty="0"/>
              <a:t>Image: https://dailyhr.files.wordpress.com/2014/12/our-team-3.jpg?w=672&amp;h=372&amp;crop=1</a:t>
            </a:r>
          </a:p>
          <a:p>
            <a:endParaRPr lang="en-CA" i="0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05961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Content Source: McShane, S.L. &amp; Sheen,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</a:p>
          <a:p>
            <a:r>
              <a:rPr lang="en-CA" i="0" dirty="0"/>
              <a:t>Image: http://brewminate.com/wp-content/uploads/2018/02/022818-73-Sociology-Socialization.jpg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1316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 Source: https://image.slidesharecdn.com/organizational-culture-130520004350-phpapp02/95/organizational-culture-3-638.jpg?cb=1369017224</a:t>
            </a:r>
          </a:p>
          <a:p>
            <a:endParaRPr lang="en-CA" dirty="0"/>
          </a:p>
          <a:p>
            <a:r>
              <a:rPr lang="en-CA" dirty="0"/>
              <a:t>Content Source: McShane, S.L. &amp; Sheen,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93151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Content Source: </a:t>
            </a:r>
          </a:p>
          <a:p>
            <a:endParaRPr lang="en-CA" dirty="0"/>
          </a:p>
          <a:p>
            <a:r>
              <a:rPr lang="en-CA" dirty="0"/>
              <a:t>McShane, S.L. &amp; Sheen,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 (p. 344)</a:t>
            </a:r>
          </a:p>
          <a:p>
            <a:endParaRPr lang="en-CA" i="0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78839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https://dilbert.com/strip/2005-05-12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92215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Content Source: </a:t>
            </a:r>
          </a:p>
          <a:p>
            <a:endParaRPr lang="en-CA" dirty="0"/>
          </a:p>
          <a:p>
            <a:r>
              <a:rPr lang="en-CA" dirty="0"/>
              <a:t>McShane, S.L. &amp; Sheen,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</a:p>
          <a:p>
            <a:endParaRPr lang="en-CA" i="0" dirty="0"/>
          </a:p>
          <a:p>
            <a:r>
              <a:rPr lang="en-CA" i="0" dirty="0"/>
              <a:t>Smits, K. (2019, March). Blind spot. </a:t>
            </a:r>
            <a:r>
              <a:rPr lang="en-CA" i="1" dirty="0"/>
              <a:t>PMI Network</a:t>
            </a:r>
            <a:r>
              <a:rPr lang="en-CA" i="0" dirty="0"/>
              <a:t>, 23.</a:t>
            </a:r>
          </a:p>
          <a:p>
            <a:endParaRPr lang="en-CA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i="0" dirty="0"/>
              <a:t>Image: Image: https://dailyhr.files.wordpress.com/2014/12/our-team-3.jpg?w=672&amp;h=372&amp;crop=1</a:t>
            </a:r>
          </a:p>
          <a:p>
            <a:endParaRPr lang="en-CA" i="0" dirty="0"/>
          </a:p>
          <a:p>
            <a:endParaRPr lang="en-CA" i="0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0412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Content Source: McShane, S.L. &amp; Sheen,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  <a:endParaRPr lang="en-CA" dirty="0"/>
          </a:p>
          <a:p>
            <a:endParaRPr lang="en-CA" dirty="0"/>
          </a:p>
          <a:p>
            <a:r>
              <a:rPr lang="en-CA" dirty="0"/>
              <a:t>Image: http://sueschade.com/wp-content/uploads/2016/01/Values-Compass.jpg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5268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Content Source: McShane, S.L. &amp; Sheen,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  <a:endParaRPr lang="en-CA" dirty="0"/>
          </a:p>
          <a:p>
            <a:endParaRPr lang="en-CA" dirty="0"/>
          </a:p>
          <a:p>
            <a:r>
              <a:rPr lang="en-CA" dirty="0"/>
              <a:t>Image: http://sueschade.com/wp-content/uploads/2016/01/Values-Compass.jpg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5268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Content Source: McShane, S.L. &amp; Sheen,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  <a:endParaRPr lang="en-CA" dirty="0"/>
          </a:p>
          <a:p>
            <a:endParaRPr lang="en-CA" dirty="0"/>
          </a:p>
          <a:p>
            <a:r>
              <a:rPr lang="en-CA" dirty="0"/>
              <a:t>Images: </a:t>
            </a:r>
          </a:p>
          <a:p>
            <a:r>
              <a:rPr lang="en-CA" dirty="0"/>
              <a:t>https://www.rootinc.com/wp-content/uploads/2017/08/every-company-has-story.jpg</a:t>
            </a:r>
          </a:p>
          <a:p>
            <a:r>
              <a:rPr lang="en-CA" dirty="0"/>
              <a:t>http://www.gannett-cdn.com/-mm-/b0b9d5da73f5fa5fd6a2f79bcf56f54c553b1c0d/c%3D136-0-2319-1637%26r%3Dx404%26c%3D534x401/local/-/media/Phoenix/2015/03/15/B9316555640Z.1_20150315095237_000_GOBA7A043.1-0.jpg</a:t>
            </a:r>
          </a:p>
          <a:p>
            <a:r>
              <a:rPr lang="en-CA" dirty="0"/>
              <a:t>http://www.suncityvillas.com/size/1024x768/server13-cdn/2016/08/12/work-office-cubicle-decorating-ideas-office-cubicle-design-ideas-b889187d7f1cf3c0.jpg</a:t>
            </a:r>
          </a:p>
          <a:p>
            <a:r>
              <a:rPr lang="en-CA" dirty="0"/>
              <a:t>http://i.huffpost.com/gen/1231461/thumbs/o-WORKERS-facebook.jpg</a:t>
            </a:r>
          </a:p>
          <a:p>
            <a:r>
              <a:rPr lang="en-CA" dirty="0"/>
              <a:t>https://structen.net/wp-content/uploads/2018/03/open-office-design.jpg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5204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Content Source: McShane, S.L. &amp; Sheen, S. (2009). </a:t>
            </a:r>
            <a:r>
              <a:rPr lang="en-CA" i="1" dirty="0"/>
              <a:t>Canadian organizational behaviour</a:t>
            </a:r>
            <a:r>
              <a:rPr lang="en-CA" i="0" dirty="0"/>
              <a:t> (7</a:t>
            </a:r>
            <a:r>
              <a:rPr lang="en-CA" i="0" baseline="30000" dirty="0"/>
              <a:t>th</a:t>
            </a:r>
            <a:r>
              <a:rPr lang="en-CA" i="0" dirty="0"/>
              <a:t> ed.). Toronto: McGraw-Hill Ryerson.</a:t>
            </a:r>
            <a:endParaRPr lang="en-CA" dirty="0"/>
          </a:p>
          <a:p>
            <a:endParaRPr lang="en-CA" dirty="0"/>
          </a:p>
          <a:p>
            <a:r>
              <a:rPr lang="en-CA" dirty="0"/>
              <a:t>Images: </a:t>
            </a:r>
          </a:p>
          <a:p>
            <a:r>
              <a:rPr lang="en-CA" dirty="0"/>
              <a:t>https://www.rootinc.com/wp-content/uploads/2017/08/every-company-has-story.jpg</a:t>
            </a:r>
          </a:p>
          <a:p>
            <a:r>
              <a:rPr lang="en-CA" dirty="0"/>
              <a:t>http://www.gannett-cdn.com/-mm-/b0b9d5da73f5fa5fd6a2f79bcf56f54c553b1c0d/c%3D136-0-2319-1637%26r%3Dx404%26c%3D534x401/local/-/media/Phoenix/2015/03/15/B9316555640Z.1_20150315095237_000_GOBA7A043.1-0.jpg</a:t>
            </a:r>
          </a:p>
          <a:p>
            <a:r>
              <a:rPr lang="en-CA" dirty="0"/>
              <a:t>http://www.suncityvillas.com/size/1024x768/server13-cdn/2016/08/12/work-office-cubicle-decorating-ideas-office-cubicle-design-ideas-b889187d7f1cf3c0.jpg</a:t>
            </a:r>
          </a:p>
          <a:p>
            <a:r>
              <a:rPr lang="en-CA" dirty="0"/>
              <a:t>http://i.huffpost.com/gen/1231461/thumbs/o-WORKERS-facebook.jpg</a:t>
            </a:r>
          </a:p>
          <a:p>
            <a:r>
              <a:rPr lang="en-CA" dirty="0"/>
              <a:t>https://structen.net/wp-content/uploads/2018/03/open-office-design.jpg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5204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https://banner2.kisspng.com/20180414/yre/kisspng-social-media-influencer-marketing-digital-marketin-social-icons-5ad26cf41e3bb5.4328570715237398921239.jpg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2824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https://banner2.kisspng.com/20180414/yre/kisspng-social-media-influencer-marketing-digital-marketin-social-icons-5ad26cf41e3bb5.4328570715237398921239.jpg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28246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Source: https://image.slidesharecdn.com/organizationalcultureandenvironmenttheconstraints-130723194806-phpapp02/95/organizational-culture-and-environment-the-constraints-4-638.jpg?cb=1374608959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5043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799" y="2043585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5280" b="1" spc="-270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288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815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0AFB9AF-E1F8-4413-8666-C9FEB862E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28ED03-3059-4044-9CB1-E7BAA3C1B41F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2AD3B01-8DBC-4A9E-B9C4-9ADC59F45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EA6609B-1B03-4AEE-9EC0-19B2189BB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A955DC-78C5-4D29-85CC-D10B05507D3B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824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95F22DA-0F0F-453B-AD1A-6517C3D1B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0A86ED-2F62-4E24-86C4-A71AA0386156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9D92DA2-51E1-4991-9026-55D5C65B7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DB2BB51-8AA5-4A75-AE81-71168FB5F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FF0791-E0E5-4413-8715-5B38EA031DF0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710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3534344"/>
          </a:xfrm>
        </p:spPr>
        <p:txBody>
          <a:bodyPr/>
          <a:lstStyle>
            <a:lvl1pPr>
              <a:defRPr sz="384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376997"/>
            <a:ext cx="10514012" cy="1501826"/>
          </a:xfrm>
        </p:spPr>
        <p:txBody>
          <a:bodyPr anchor="ctr"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F596238-9388-4521-A70B-3CD91A0EF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A9F9A-6FE4-4B56-AD9B-A4AD1F159B30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FB6BB7E-D520-4942-B5DD-09B085C0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078E795-9F2C-4DE7-8643-D51998E18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769D33-53BF-4C8D-B3D8-AADB9EFD817B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204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>
            <a:extLst>
              <a:ext uri="{FF2B5EF4-FFF2-40B4-BE49-F238E27FC236}">
                <a16:creationId xmlns:a16="http://schemas.microsoft.com/office/drawing/2014/main" id="{4E1DBCA5-EE78-42EF-BDFA-1B334555D9FE}"/>
              </a:ext>
            </a:extLst>
          </p:cNvPr>
          <p:cNvSpPr txBox="1"/>
          <p:nvPr/>
        </p:nvSpPr>
        <p:spPr>
          <a:xfrm>
            <a:off x="1111251" y="786766"/>
            <a:ext cx="609600" cy="584834"/>
          </a:xfrm>
          <a:prstGeom prst="rect">
            <a:avLst/>
          </a:prstGeom>
        </p:spPr>
        <p:txBody>
          <a:bodyPr lIns="82296" tIns="41148" rIns="82296" bIns="4114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2793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“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9E58C9D4-74D7-468B-B7A2-A84C79B9410B}"/>
              </a:ext>
            </a:extLst>
          </p:cNvPr>
          <p:cNvSpPr txBox="1"/>
          <p:nvPr/>
        </p:nvSpPr>
        <p:spPr>
          <a:xfrm>
            <a:off x="10437284" y="2743200"/>
            <a:ext cx="609600" cy="584836"/>
          </a:xfrm>
          <a:prstGeom prst="rect">
            <a:avLst/>
          </a:prstGeom>
        </p:spPr>
        <p:txBody>
          <a:bodyPr lIns="82296" tIns="41148" rIns="82296" bIns="4114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r" defTabSz="42793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6"/>
            <a:ext cx="9302752" cy="2992904"/>
          </a:xfrm>
        </p:spPr>
        <p:txBody>
          <a:bodyPr/>
          <a:lstStyle>
            <a:lvl1pPr>
              <a:defRPr sz="384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8"/>
            <a:ext cx="8752299" cy="548968"/>
          </a:xfrm>
        </p:spPr>
        <p:txBody>
          <a:bodyPr>
            <a:normAutofit/>
          </a:bodyPr>
          <a:lstStyle>
            <a:lvl1pPr marL="0" indent="0" algn="r">
              <a:buNone/>
              <a:defRPr sz="1260" i="1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399976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783817DF-98D1-4BB2-AB4F-98D9B42A8EB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E818A4-7E0C-4FFA-B3E3-E11550B83BF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38354796-8269-4ABE-9D50-CDC3A67C8DE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5C223824-3DD5-405C-AF0A-43586F8ABA1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8ABEE1-B511-42F9-A516-867CD04084C8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871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232671"/>
            <a:ext cx="10515600" cy="2511835"/>
          </a:xfrm>
        </p:spPr>
        <p:txBody>
          <a:bodyPr anchor="b">
            <a:normAutofit/>
          </a:bodyPr>
          <a:lstStyle>
            <a:lvl1pPr>
              <a:defRPr sz="48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756285"/>
            <a:ext cx="10514012" cy="1140644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D956810-6975-4897-BE2F-3CE04671F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D66904-7169-46E4-B599-91BDDD767DC4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DEB3D8B-B692-45C6-AB7D-C8CB63D6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CD71369-03A9-462E-8700-8267BE72D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94329-C58A-4EB7-9440-962C4F81B37E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427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1" y="1885950"/>
            <a:ext cx="2946867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1"/>
            <a:ext cx="2927351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6" y="1885950"/>
            <a:ext cx="2936241" cy="576262"/>
          </a:xfrm>
        </p:spPr>
        <p:txBody>
          <a:bodyPr rtlCol="0" anchor="b">
            <a:noAutofit/>
          </a:bodyPr>
          <a:lstStyle>
            <a:lvl1pPr>
              <a:buNone/>
              <a:defRPr lang="en-US" sz="216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1"/>
            <a:ext cx="2946795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7" y="1885950"/>
            <a:ext cx="2932113" cy="576262"/>
          </a:xfrm>
        </p:spPr>
        <p:txBody>
          <a:bodyPr rtlCol="0" anchor="b">
            <a:noAutofit/>
          </a:bodyPr>
          <a:lstStyle>
            <a:lvl1pPr>
              <a:buNone/>
              <a:defRPr lang="en-US" sz="2160" b="0" dirty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7" y="2571751"/>
            <a:ext cx="2932113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0C453645-B77A-4191-B018-7D754FD2560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DAA892-AE7F-4D3B-A7A7-53F6FACBCA36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7A8AFEF-A9BF-4F00-BF1E-BF11BD6BB51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198C885-9DCD-40AE-AD44-BC152605CD85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B790CD-EEC5-4017-8EF3-65AD30C91CEA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816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1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1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8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5" y="4873765"/>
            <a:ext cx="2934407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4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2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8" y="4873763"/>
            <a:ext cx="2935997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A8EC2A5-99C8-478C-860B-FB2F0C1DEDC1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D52017-3410-4325-A88B-5DE13A6D490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E085540-7130-4DC6-A70D-A21CE7BC6FC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019BCC7-8FB9-4A24-BDCA-AC4F304FB67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F6791-E8A9-4F05-8AA3-0739E8DC318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069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6208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544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6072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6072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2078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B0D81A3-98B3-4D6C-89B2-1E25D439E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F8B792-412E-472A-A78F-CEE2EBA2572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795C3AE-04B0-496B-B037-6FD08EAE0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8F61BEB-4072-47C3-A20B-77192324D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F03B4C-8658-469A-BB0C-69B76D4A7AC2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368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40712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375CC-2704-4720-BF29-593E555D1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1B27E-3C54-467D-9925-E37A7DE1E3E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07A39-7EE5-4DA7-9990-D564BD034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0C862-0571-455C-B0F2-DF1F48FF7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5384A0-DCDA-49C2-912D-BF4C74E86B0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3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9717" y="1824990"/>
            <a:ext cx="10234083" cy="4352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1D46C-F9CE-48E4-9419-E7704BF65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B8787D-0A67-4C52-9BFC-89F00786FDB4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FAAE1-751D-4009-9058-EA066CDAA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75D09-85A8-4D09-B808-5D6CBB084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B31120-B4AE-42AB-9B4B-8ADDAA11B3C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5691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9202" y="490806"/>
            <a:ext cx="8508031" cy="79785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529202" y="1536192"/>
            <a:ext cx="9980047" cy="37957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12192000" cy="69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541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1832270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5280" b="0" spc="-270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1010482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288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6"/>
            <a:ext cx="5025216" cy="40722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6"/>
            <a:ext cx="5033960" cy="4072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45B073B-BAF6-4D63-BB8B-4531D7695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91A7F3-5880-4CBE-AF39-9D7742E2CB0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3004B0A-7B8B-46A5-A80C-54CA34F6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87BE2E-1125-460B-BC23-7CFDFB62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D9CDD-B4E8-4E93-AE56-DC13CEFC0A82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774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6"/>
            <a:ext cx="5025216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1" y="1681163"/>
            <a:ext cx="5035548" cy="823912"/>
          </a:xfrm>
        </p:spPr>
        <p:txBody>
          <a:bodyPr rtlCol="0" anchor="b">
            <a:normAutofit/>
          </a:bodyPr>
          <a:lstStyle>
            <a:lvl1pPr>
              <a:buNone/>
              <a:defRPr lang="en-US" sz="216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1" y="2505076"/>
            <a:ext cx="5035548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ADA9D81-3CB3-414C-8CEA-E09E521D3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8DCA9E-DD1D-4F85-875A-507BF3D8C6B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328CB8B-A1FA-46B4-805D-90FEE9AAC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6EC95E9-D092-416A-91B5-9AA149823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F36254-ED91-4B1B-9D57-59588136B9B8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31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4D457A7-EF07-4EE2-9E78-6E2516009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B5E778-D3C2-403E-A6B3-E8FBB0C727AE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354C4F2-310C-44E2-AD87-227FBA8F4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8FD36BB-6569-4991-93EA-34E996E12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0AEB40-8053-4DC6-8DA3-A5C31491D4E0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970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2446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9885" y="362495"/>
            <a:ext cx="11872231" cy="5543958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DE157-3370-468B-B605-281182D14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45D956-635A-41A7-B8DE-2145A7BBCD6B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3EBE0-EB87-41E1-B0E6-99F61F27B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BA43D-536B-4F4B-83AC-5B72A39F3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2D2FE4-34D3-4268-B08C-03730C95850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91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6"/>
            <a:ext cx="10515600" cy="3379735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5186517"/>
            <a:ext cx="10514012" cy="682472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1CE3AD6-E495-45EE-8ED2-C674EECD1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3E1BC6-4B9B-44BC-8929-F84E88BD6DAF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C768AC4-2B0B-4527-BD5E-2EA2B84E7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B7E77C-158D-4E49-AACC-EC6ACA373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2B1444-8B0D-4D1C-AD45-36A9A72CB0DA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845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2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C76D5932-C0F5-4E52-BCB8-7388CEF6CA5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760"/>
            <a:ext cx="10515600" cy="1325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6C9C578-838E-47A6-94C1-9F439827294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119717" y="1824990"/>
            <a:ext cx="10234083" cy="4352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927A4-AE2B-4D13-9377-0BFEEB7B7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20118" y="6356986"/>
            <a:ext cx="1587500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35415E3-39A2-4ABA-B372-9D548CC8458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FAD8A-C277-423E-9BB4-8A1D30D44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356986"/>
            <a:ext cx="4114800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F435B-5CC8-4EE9-8256-5F34DDA7F9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99184" y="6356986"/>
            <a:ext cx="954616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5738673-5A64-4BE5-BB54-00BB9704DBF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5816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txStyles>
    <p:titleStyle>
      <a:lvl1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 kern="1200">
          <a:solidFill>
            <a:srgbClr val="6F6F6F"/>
          </a:solidFill>
          <a:latin typeface="+mj-lt"/>
          <a:ea typeface="+mj-ea"/>
          <a:cs typeface="+mj-cs"/>
        </a:defRPr>
      </a:lvl1pPr>
      <a:lvl2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2pPr>
      <a:lvl3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3pPr>
      <a:lvl4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4pPr>
      <a:lvl5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5pPr>
      <a:lvl6pPr marL="54864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6pPr>
      <a:lvl7pPr marL="109728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7pPr>
      <a:lvl8pPr marL="164592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8pPr>
      <a:lvl9pPr marL="219456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9pPr>
    </p:titleStyle>
    <p:bodyStyle>
      <a:lvl1pPr marL="205740" indent="-205740" algn="l" defTabSz="822960" rtl="0" eaLnBrk="0" fontAlgn="base" hangingPunct="0">
        <a:lnSpc>
          <a:spcPct val="90000"/>
        </a:lnSpc>
        <a:spcBef>
          <a:spcPts val="900"/>
        </a:spcBef>
        <a:spcAft>
          <a:spcPct val="0"/>
        </a:spcAft>
        <a:buFont typeface="Arial" panose="020B0604020202020204" pitchFamily="34" charset="0"/>
        <a:buChar char="•"/>
        <a:defRPr sz="3840" kern="1200">
          <a:solidFill>
            <a:schemeClr val="bg1"/>
          </a:solidFill>
          <a:latin typeface="+mn-lt"/>
          <a:ea typeface="+mn-ea"/>
          <a:cs typeface="+mn-cs"/>
        </a:defRPr>
      </a:lvl1pPr>
      <a:lvl2pPr marL="61722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3360" kern="1200">
          <a:solidFill>
            <a:schemeClr val="bg1"/>
          </a:solidFill>
          <a:latin typeface="+mn-lt"/>
          <a:ea typeface="+mn-ea"/>
          <a:cs typeface="+mn-cs"/>
        </a:defRPr>
      </a:lvl2pPr>
      <a:lvl3pPr marL="102870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2880" kern="1200">
          <a:solidFill>
            <a:schemeClr val="bg1"/>
          </a:solidFill>
          <a:latin typeface="+mn-lt"/>
          <a:ea typeface="+mn-ea"/>
          <a:cs typeface="+mn-cs"/>
        </a:defRPr>
      </a:lvl3pPr>
      <a:lvl4pPr marL="144018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4pPr>
      <a:lvl5pPr marL="185166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1920" kern="1200">
          <a:solidFill>
            <a:schemeClr val="bg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www.youtube.com/watch?v=_w51HBVV9b8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www.youtube.com/watch?v=tj_tzhUL_LY&amp;t=118s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FyW5s_7ZWc" TargetMode="External"/><Relationship Id="rId2" Type="http://schemas.openxmlformats.org/officeDocument/2006/relationships/hyperlink" Target="https://www.youtube.com/watch?v=JWPWaP8kJ-s" TargetMode="Externa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s://www.youtube.com/watch?v=V-tSY1h-U3c" TargetMode="External"/><Relationship Id="rId5" Type="http://schemas.openxmlformats.org/officeDocument/2006/relationships/hyperlink" Target="http://www.youtube.com/watch?v=zMh5roo_I4U" TargetMode="External"/><Relationship Id="rId4" Type="http://schemas.openxmlformats.org/officeDocument/2006/relationships/hyperlink" Target="http://www.youtube.com/watch?v=j8hsCx7FFN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coheIvPt5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A5FE9-8E49-475F-94A9-1A3BEF43FA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8344" y="1429436"/>
            <a:ext cx="9815455" cy="1641490"/>
          </a:xfrm>
        </p:spPr>
        <p:txBody>
          <a:bodyPr>
            <a:normAutofit fontScale="90000"/>
          </a:bodyPr>
          <a:lstStyle/>
          <a:p>
            <a:r>
              <a:rPr lang="en-CA" dirty="0">
                <a:latin typeface="Trebuchet MS" panose="020B0603020202020204" pitchFamily="34" charset="0"/>
              </a:rPr>
              <a:t>MGMT-6064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PROJECT LEADERSHIP 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AND MANAGEMENT</a:t>
            </a:r>
            <a:br>
              <a:rPr lang="en-CA" dirty="0"/>
            </a:b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B62131-BE21-4F8E-8023-2D88FB724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4269878"/>
            <a:ext cx="9144000" cy="754025"/>
          </a:xfrm>
        </p:spPr>
        <p:txBody>
          <a:bodyPr>
            <a:noAutofit/>
          </a:bodyPr>
          <a:lstStyle/>
          <a:p>
            <a:r>
              <a:rPr lang="en-CA" sz="3200" dirty="0">
                <a:latin typeface="Trebuchet MS" panose="020B0603020202020204" pitchFamily="34" charset="0"/>
              </a:rPr>
              <a:t>Module 3: Culture and </a:t>
            </a:r>
            <a:br>
              <a:rPr lang="en-CA" sz="3200" dirty="0">
                <a:latin typeface="Trebuchet MS" panose="020B0603020202020204" pitchFamily="34" charset="0"/>
              </a:rPr>
            </a:br>
            <a:r>
              <a:rPr lang="en-CA" sz="3200" dirty="0">
                <a:latin typeface="Trebuchet MS" panose="020B0603020202020204" pitchFamily="34" charset="0"/>
              </a:rPr>
              <a:t>Project Management</a:t>
            </a:r>
          </a:p>
        </p:txBody>
      </p:sp>
    </p:spTree>
    <p:extLst>
      <p:ext uri="{BB962C8B-B14F-4D97-AF65-F5344CB8AC3E}">
        <p14:creationId xmlns:p14="http://schemas.microsoft.com/office/powerpoint/2010/main" val="1783979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2087" y="273008"/>
            <a:ext cx="7283592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Strong &amp; weak culture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74E271D-E170-4811-AE91-280CC3635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43" y="1070867"/>
            <a:ext cx="11799947" cy="578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422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3695" y="430073"/>
            <a:ext cx="7074568" cy="681643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Strong culture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1F1B5-18A2-4789-AAA3-06512B5735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9231" y="1244064"/>
            <a:ext cx="11321716" cy="4783758"/>
          </a:xfrm>
        </p:spPr>
        <p:txBody>
          <a:bodyPr/>
          <a:lstStyle/>
          <a:p>
            <a:r>
              <a:rPr lang="en-CA" sz="3200" dirty="0">
                <a:latin typeface="Trebuchet MS" panose="020B0603020202020204" pitchFamily="34" charset="0"/>
              </a:rPr>
              <a:t>Strong and healthy culture enhances success: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People know what to expect, why things happen, and how to interpret words/actions from managers (sense-making)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People know how they should behave (control)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People feel </a:t>
            </a:r>
            <a:r>
              <a:rPr lang="en-CA">
                <a:latin typeface="Trebuchet MS" panose="020B0603020202020204" pitchFamily="34" charset="0"/>
              </a:rPr>
              <a:t>like they’re </a:t>
            </a:r>
            <a:r>
              <a:rPr lang="en-CA" dirty="0">
                <a:latin typeface="Trebuchet MS" panose="020B0603020202020204" pitchFamily="34" charset="0"/>
              </a:rPr>
              <a:t>part of a team or family (fulfills a need for social identity)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i="1" dirty="0">
                <a:latin typeface="Trebuchet MS" panose="020B0603020202020204" pitchFamily="34" charset="0"/>
              </a:rPr>
              <a:t>But… </a:t>
            </a:r>
            <a:r>
              <a:rPr lang="en-CA" dirty="0">
                <a:latin typeface="Trebuchet MS" panose="020B0603020202020204" pitchFamily="34" charset="0"/>
              </a:rPr>
              <a:t>If culture is TOO strong, it might become too rigid, difficult to change, and it might lead to groupthink (potential opportunities are ignored, different viewpoints or opinions are discouraged)</a:t>
            </a:r>
          </a:p>
          <a:p>
            <a:endParaRPr lang="en-CA" sz="3200" dirty="0">
              <a:latin typeface="Trebuchet MS" panose="020B06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C5D331-8DB0-4DFD-BF94-F18ECE0FC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998" y="48128"/>
            <a:ext cx="1856874" cy="176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45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05" y="1421559"/>
            <a:ext cx="11570481" cy="367295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CDA733D-51AD-45B0-A57B-CE59093F0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5883" y="356135"/>
            <a:ext cx="3940233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weak culture</a:t>
            </a:r>
          </a:p>
        </p:txBody>
      </p:sp>
    </p:spTree>
    <p:extLst>
      <p:ext uri="{BB962C8B-B14F-4D97-AF65-F5344CB8AC3E}">
        <p14:creationId xmlns:p14="http://schemas.microsoft.com/office/powerpoint/2010/main" val="81511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346" y="393641"/>
            <a:ext cx="756480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Dominant culture &amp; Subcultures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1F1B5-18A2-4789-AAA3-06512B5735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3716" y="1408008"/>
            <a:ext cx="11526982" cy="534230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Dominant Culture: </a:t>
            </a:r>
            <a:r>
              <a:rPr lang="en-CA" sz="3200" dirty="0">
                <a:latin typeface="Trebuchet MS" panose="020B0603020202020204" pitchFamily="34" charset="0"/>
              </a:rPr>
              <a:t>values &amp; assumptions shared most widely by the organization’s members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Subculture: </a:t>
            </a:r>
            <a:r>
              <a:rPr lang="en-CA" sz="3200" dirty="0">
                <a:latin typeface="Trebuchet MS" panose="020B0603020202020204" pitchFamily="34" charset="0"/>
              </a:rPr>
              <a:t>distinct cultural values &amp; assumptions that are shared within groups, project teams, departments, occupations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Subcultures may be (somewhat or mostly) aligned with the dominant culture, but may be very different</a:t>
            </a:r>
          </a:p>
          <a:p>
            <a:endParaRPr lang="en-CA" sz="1800" i="1" dirty="0">
              <a:latin typeface="Trebuchet MS" panose="020B0603020202020204" pitchFamily="34" charset="0"/>
            </a:endParaRPr>
          </a:p>
          <a:p>
            <a:r>
              <a:rPr lang="en-CA" sz="3200" i="1" dirty="0">
                <a:latin typeface="Trebuchet MS" panose="020B0603020202020204" pitchFamily="34" charset="0"/>
              </a:rPr>
              <a:t>								Organizations with weak cultures may</a:t>
            </a:r>
            <a:br>
              <a:rPr lang="en-CA" sz="3200" i="1" dirty="0">
                <a:latin typeface="Trebuchet MS" panose="020B0603020202020204" pitchFamily="34" charset="0"/>
              </a:rPr>
            </a:br>
            <a:r>
              <a:rPr lang="en-CA" sz="3200" i="1" dirty="0">
                <a:latin typeface="Trebuchet MS" panose="020B0603020202020204" pitchFamily="34" charset="0"/>
              </a:rPr>
              <a:t>								have many subcultures but no</a:t>
            </a:r>
            <a:br>
              <a:rPr lang="en-CA" sz="3200" i="1" dirty="0">
                <a:latin typeface="Trebuchet MS" panose="020B0603020202020204" pitchFamily="34" charset="0"/>
              </a:rPr>
            </a:br>
            <a:r>
              <a:rPr lang="en-CA" sz="3200" i="1" dirty="0">
                <a:latin typeface="Trebuchet MS" panose="020B0603020202020204" pitchFamily="34" charset="0"/>
              </a:rPr>
              <a:t>								dominant culture</a:t>
            </a:r>
          </a:p>
          <a:p>
            <a:br>
              <a:rPr lang="en-CA" sz="3200" i="1" dirty="0">
                <a:latin typeface="Trebuchet MS" panose="020B0603020202020204" pitchFamily="34" charset="0"/>
              </a:rPr>
            </a:br>
            <a:r>
              <a:rPr lang="en-CA" sz="3200" i="1" dirty="0">
                <a:latin typeface="Trebuchet MS" panose="020B0603020202020204" pitchFamily="34" charset="0"/>
              </a:rPr>
              <a:t>								</a:t>
            </a:r>
            <a:endParaRPr lang="en-CA" sz="3200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A9452B-E687-4514-A4E6-1D33CE234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39" y="5153891"/>
            <a:ext cx="3264128" cy="159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528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378" y="731520"/>
            <a:ext cx="4156584" cy="1130530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Competing values framework (CVF)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1F1B5-18A2-4789-AAA3-06512B5735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8784" y="631767"/>
            <a:ext cx="6240092" cy="592697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000" dirty="0">
                <a:latin typeface="Trebuchet MS" panose="020B0603020202020204" pitchFamily="34" charset="0"/>
              </a:rPr>
              <a:t>Popular organizational culture assessment model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000" dirty="0">
                <a:latin typeface="Trebuchet MS" panose="020B0603020202020204" pitchFamily="34" charset="0"/>
              </a:rPr>
              <a:t>Developed by Quinn &amp; Cameron (U of Michigan) in early 1980s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000" dirty="0">
                <a:latin typeface="Trebuchet MS" panose="020B0603020202020204" pitchFamily="34" charset="0"/>
              </a:rPr>
              <a:t>Effective organizations typically have one of the following four culture types:</a:t>
            </a:r>
          </a:p>
          <a:p>
            <a:pPr marL="1074420" lvl="1" indent="-457200"/>
            <a:r>
              <a:rPr lang="en-CA" sz="3000" b="1" dirty="0">
                <a:solidFill>
                  <a:srgbClr val="C00000"/>
                </a:solidFill>
                <a:latin typeface="Trebuchet MS" panose="020B0603020202020204" pitchFamily="34" charset="0"/>
              </a:rPr>
              <a:t>Clan culture</a:t>
            </a:r>
          </a:p>
          <a:p>
            <a:pPr marL="1074420" lvl="1" indent="-457200"/>
            <a:r>
              <a:rPr lang="en-CA" sz="3000" b="1" dirty="0">
                <a:solidFill>
                  <a:srgbClr val="C00000"/>
                </a:solidFill>
                <a:latin typeface="Trebuchet MS" panose="020B0603020202020204" pitchFamily="34" charset="0"/>
              </a:rPr>
              <a:t>Adhocracy culture</a:t>
            </a:r>
          </a:p>
          <a:p>
            <a:pPr marL="1074420" lvl="1" indent="-457200"/>
            <a:r>
              <a:rPr lang="en-CA" sz="3000" b="1" dirty="0">
                <a:solidFill>
                  <a:srgbClr val="C00000"/>
                </a:solidFill>
                <a:latin typeface="Trebuchet MS" panose="020B0603020202020204" pitchFamily="34" charset="0"/>
              </a:rPr>
              <a:t>Hierarchical culture</a:t>
            </a:r>
          </a:p>
          <a:p>
            <a:pPr marL="1074420" lvl="1" indent="-457200"/>
            <a:r>
              <a:rPr lang="en-CA" sz="3000" b="1" dirty="0">
                <a:solidFill>
                  <a:srgbClr val="C00000"/>
                </a:solidFill>
                <a:latin typeface="Trebuchet MS" panose="020B0603020202020204" pitchFamily="34" charset="0"/>
              </a:rPr>
              <a:t>Market culture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B214B-3C9B-43B4-AA90-AA8AA9E66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4" y="1931081"/>
            <a:ext cx="5586156" cy="486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235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347" y="327139"/>
            <a:ext cx="4156584" cy="1634664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Competing values framework (CVF)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1F1B5-18A2-4789-AAA3-06512B5735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04509" y="507083"/>
            <a:ext cx="7204367" cy="6350917"/>
          </a:xfrm>
        </p:spPr>
        <p:txBody>
          <a:bodyPr/>
          <a:lstStyle/>
          <a:p>
            <a:r>
              <a:rPr lang="en-CA" sz="3000" dirty="0">
                <a:latin typeface="Trebuchet MS" panose="020B0603020202020204" pitchFamily="34" charset="0"/>
              </a:rPr>
              <a:t>The four cultures differ along two key dimensions:</a:t>
            </a:r>
            <a:br>
              <a:rPr lang="en-CA" sz="3000" dirty="0">
                <a:latin typeface="Trebuchet MS" panose="020B0603020202020204" pitchFamily="34" charset="0"/>
              </a:rPr>
            </a:br>
            <a:endParaRPr lang="en-CA" sz="3000" dirty="0">
              <a:latin typeface="Trebuchet MS" panose="020B0603020202020204" pitchFamily="34" charset="0"/>
            </a:endParaRPr>
          </a:p>
          <a:p>
            <a:pPr marL="1131570" lvl="1" indent="-514350">
              <a:buClr>
                <a:schemeClr val="bg1"/>
              </a:buClr>
              <a:buFont typeface="+mj-lt"/>
              <a:buAutoNum type="arabicPeriod"/>
            </a:pPr>
            <a:r>
              <a:rPr lang="en-CA" sz="3000" dirty="0">
                <a:solidFill>
                  <a:srgbClr val="C00000"/>
                </a:solidFill>
                <a:latin typeface="Trebuchet MS" panose="020B0603020202020204" pitchFamily="34" charset="0"/>
              </a:rPr>
              <a:t>Internal</a:t>
            </a:r>
            <a:r>
              <a:rPr lang="en-CA" sz="3000" dirty="0">
                <a:latin typeface="Trebuchet MS" panose="020B0603020202020204" pitchFamily="34" charset="0"/>
              </a:rPr>
              <a:t> focus (well-being of people within the organization)</a:t>
            </a:r>
          </a:p>
          <a:p>
            <a:pPr lvl="1" indent="0" algn="ctr">
              <a:buNone/>
            </a:pPr>
            <a:r>
              <a:rPr lang="en-CA" sz="3000" dirty="0">
                <a:latin typeface="Trebuchet MS" panose="020B0603020202020204" pitchFamily="34" charset="0"/>
              </a:rPr>
              <a:t>vs </a:t>
            </a:r>
          </a:p>
          <a:p>
            <a:pPr lvl="2" indent="0">
              <a:buNone/>
            </a:pPr>
            <a:r>
              <a:rPr lang="en-CA" sz="3000" dirty="0">
                <a:solidFill>
                  <a:srgbClr val="C00000"/>
                </a:solidFill>
                <a:latin typeface="Trebuchet MS" panose="020B0603020202020204" pitchFamily="34" charset="0"/>
              </a:rPr>
              <a:t>external</a:t>
            </a:r>
            <a:r>
              <a:rPr lang="en-CA" sz="3000" dirty="0">
                <a:latin typeface="Trebuchet MS" panose="020B0603020202020204" pitchFamily="34" charset="0"/>
              </a:rPr>
              <a:t> focus (focus is on customers, suppliers, external environment)</a:t>
            </a:r>
          </a:p>
          <a:p>
            <a:pPr marL="1074420" lvl="1" indent="-457200"/>
            <a:endParaRPr lang="en-CA" sz="3000" dirty="0">
              <a:latin typeface="Trebuchet MS" panose="020B0603020202020204" pitchFamily="34" charset="0"/>
            </a:endParaRPr>
          </a:p>
          <a:p>
            <a:pPr marL="1131570" lvl="1" indent="-514350">
              <a:buFont typeface="+mj-lt"/>
              <a:buAutoNum type="arabicPeriod" startAt="2"/>
            </a:pPr>
            <a:r>
              <a:rPr lang="en-CA" sz="3000" dirty="0">
                <a:latin typeface="Trebuchet MS" panose="020B0603020202020204" pitchFamily="34" charset="0"/>
              </a:rPr>
              <a:t>Preference for </a:t>
            </a:r>
            <a:r>
              <a:rPr lang="en-CA" sz="3000" dirty="0">
                <a:solidFill>
                  <a:srgbClr val="C00000"/>
                </a:solidFill>
                <a:latin typeface="Trebuchet MS" panose="020B0603020202020204" pitchFamily="34" charset="0"/>
              </a:rPr>
              <a:t>structure</a:t>
            </a:r>
          </a:p>
          <a:p>
            <a:pPr lvl="1" indent="0" algn="ctr">
              <a:buNone/>
            </a:pPr>
            <a:r>
              <a:rPr lang="en-CA" sz="3000" dirty="0">
                <a:latin typeface="Trebuchet MS" panose="020B0603020202020204" pitchFamily="34" charset="0"/>
              </a:rPr>
              <a:t>vs</a:t>
            </a:r>
          </a:p>
          <a:p>
            <a:pPr lvl="2" indent="0">
              <a:buNone/>
            </a:pPr>
            <a:r>
              <a:rPr lang="en-CA" sz="3000" dirty="0">
                <a:latin typeface="Trebuchet MS" panose="020B0603020202020204" pitchFamily="34" charset="0"/>
              </a:rPr>
              <a:t> Preference for </a:t>
            </a:r>
            <a:r>
              <a:rPr lang="en-CA" sz="3000" dirty="0">
                <a:solidFill>
                  <a:srgbClr val="C00000"/>
                </a:solidFill>
                <a:latin typeface="Trebuchet MS" panose="020B0603020202020204" pitchFamily="34" charset="0"/>
              </a:rPr>
              <a:t>flexibility</a:t>
            </a:r>
          </a:p>
          <a:p>
            <a:pPr marL="1074420" lvl="1" indent="-457200"/>
            <a:endParaRPr lang="en-CA" dirty="0">
              <a:latin typeface="Trebuchet MS" panose="020B0603020202020204" pitchFamily="34" charset="0"/>
            </a:endParaRPr>
          </a:p>
          <a:p>
            <a:br>
              <a:rPr lang="en-CA" i="1" dirty="0">
                <a:latin typeface="Trebuchet MS" panose="020B0603020202020204" pitchFamily="34" charset="0"/>
              </a:rPr>
            </a:br>
            <a:r>
              <a:rPr lang="en-CA" i="1" dirty="0">
                <a:latin typeface="Trebuchet MS" panose="020B0603020202020204" pitchFamily="34" charset="0"/>
              </a:rPr>
              <a:t>								</a:t>
            </a:r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B214B-3C9B-43B4-AA90-AA8AA9E66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4" y="2111433"/>
            <a:ext cx="5155093" cy="46883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45759F-BD96-4EF9-BC13-4CFC91498B14}"/>
              </a:ext>
            </a:extLst>
          </p:cNvPr>
          <p:cNvSpPr txBox="1"/>
          <p:nvPr/>
        </p:nvSpPr>
        <p:spPr>
          <a:xfrm>
            <a:off x="10873045" y="6276584"/>
            <a:ext cx="13189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>
                <a:solidFill>
                  <a:schemeClr val="bg1"/>
                </a:solidFill>
                <a:hlinkClick r:id="rId4"/>
              </a:rPr>
              <a:t>(video)</a:t>
            </a:r>
            <a:endParaRPr lang="en-C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406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3753" y="1014153"/>
            <a:ext cx="2643446" cy="1224752"/>
          </a:xfrm>
        </p:spPr>
        <p:txBody>
          <a:bodyPr/>
          <a:lstStyle/>
          <a:p>
            <a:pPr algn="ctr"/>
            <a:r>
              <a:rPr lang="en-CA" sz="3600" dirty="0">
                <a:latin typeface="Trebuchet MS" panose="020B0603020202020204" pitchFamily="34" charset="0"/>
              </a:rPr>
              <a:t>CVF culture types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D4E7A6-0A06-4FDD-9D79-328317F77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1" y="148722"/>
            <a:ext cx="8944833" cy="65605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C504A9-8150-43AB-85A7-176BA44890BB}"/>
              </a:ext>
            </a:extLst>
          </p:cNvPr>
          <p:cNvSpPr txBox="1"/>
          <p:nvPr/>
        </p:nvSpPr>
        <p:spPr>
          <a:xfrm>
            <a:off x="10124902" y="5307367"/>
            <a:ext cx="11272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hlinkClick r:id="rId4"/>
              </a:rPr>
              <a:t>(video)</a:t>
            </a:r>
            <a:endParaRPr lang="en-CA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272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63" y="714180"/>
            <a:ext cx="9468854" cy="800630"/>
          </a:xfrm>
        </p:spPr>
        <p:txBody>
          <a:bodyPr/>
          <a:lstStyle/>
          <a:p>
            <a:r>
              <a:rPr lang="en-CA" sz="3600" dirty="0">
                <a:latin typeface="Trebuchet MS" panose="020B0603020202020204" pitchFamily="34" charset="0"/>
              </a:rPr>
              <a:t>implementing the </a:t>
            </a:r>
            <a:br>
              <a:rPr lang="en-CA" sz="3600" dirty="0">
                <a:latin typeface="Trebuchet MS" panose="020B0603020202020204" pitchFamily="34" charset="0"/>
              </a:rPr>
            </a:br>
            <a:r>
              <a:rPr lang="en-CA" sz="3600" dirty="0">
                <a:latin typeface="Trebuchet MS" panose="020B0603020202020204" pitchFamily="34" charset="0"/>
              </a:rPr>
              <a:t>Competing Values Framework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191C9-3638-4429-971B-7C42BEA9CFE4}"/>
              </a:ext>
            </a:extLst>
          </p:cNvPr>
          <p:cNvSpPr txBox="1"/>
          <p:nvPr/>
        </p:nvSpPr>
        <p:spPr>
          <a:xfrm>
            <a:off x="729109" y="1760332"/>
            <a:ext cx="1110369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What is the dominant culture in my organization (project team)?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Is it a strong culture or a weak culture?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Does the dominant culture align with the company’s objectives, customer’s objectives, external environment?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What are the differences between the existing culture and the desired culture?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1A7798-3FAF-48D4-B7FE-6F18C5043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37" y="4929033"/>
            <a:ext cx="3290386" cy="18149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BFB057-5B3E-484D-A352-4B24AD364B5C}"/>
              </a:ext>
            </a:extLst>
          </p:cNvPr>
          <p:cNvSpPr txBox="1"/>
          <p:nvPr/>
        </p:nvSpPr>
        <p:spPr>
          <a:xfrm>
            <a:off x="4547937" y="5110218"/>
            <a:ext cx="7439526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CA" sz="2400" i="1" dirty="0">
                <a:solidFill>
                  <a:schemeClr val="bg1"/>
                </a:solidFill>
                <a:latin typeface="Trebuchet MS" panose="020B0603020202020204" pitchFamily="34" charset="0"/>
              </a:rPr>
              <a:t>Project managers work with different stakeholders: organization, project team, customer/sponsor, supplier, etc. – - What are their dominant cultures and how might that impact the project?</a:t>
            </a:r>
            <a:endParaRPr lang="en-CA" sz="2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447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853" y="1104514"/>
            <a:ext cx="11454598" cy="361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066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2051" y="443518"/>
            <a:ext cx="9659389" cy="770142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managing culture on your project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1F1B5-18A2-4789-AAA3-06512B5735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94272" y="1489507"/>
            <a:ext cx="10132846" cy="4057051"/>
          </a:xfrm>
          <a:solidFill>
            <a:schemeClr val="tx1"/>
          </a:solidFill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Develop a ‘</a:t>
            </a: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culture plan</a:t>
            </a:r>
            <a:r>
              <a:rPr lang="en-CA" sz="3200" dirty="0">
                <a:latin typeface="Trebuchet MS" panose="020B0603020202020204" pitchFamily="34" charset="0"/>
              </a:rPr>
              <a:t>’: Envision/implement your desired culture (align with project goals and strategies)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If possible, acquire team members who have compatible values (ASA Theory*)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Guide new team members through the </a:t>
            </a: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cultural socialization process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3200" b="1" dirty="0">
              <a:solidFill>
                <a:srgbClr val="C00000"/>
              </a:solidFill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3200" b="1" dirty="0">
              <a:solidFill>
                <a:srgbClr val="C00000"/>
              </a:solidFill>
              <a:latin typeface="Trebuchet MS" panose="020B0603020202020204" pitchFamily="34" charset="0"/>
            </a:endParaRPr>
          </a:p>
          <a:p>
            <a:pPr marL="2468880" lvl="6" indent="0">
              <a:buNone/>
            </a:pPr>
            <a:r>
              <a:rPr lang="en-CA" sz="1400" i="1" dirty="0">
                <a:solidFill>
                  <a:schemeClr val="bg1"/>
                </a:solidFill>
                <a:latin typeface="Trebuchet MS" panose="020B0603020202020204" pitchFamily="34" charset="0"/>
              </a:rPr>
              <a:t>* ASA Theory is described in the assigned readings for this Module…</a:t>
            </a:r>
          </a:p>
          <a:p>
            <a:endParaRPr lang="en-CA" sz="3200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1C07AD-D634-4CA2-B614-E20C54A04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79" y="5213038"/>
            <a:ext cx="2936544" cy="152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506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2752" y="351347"/>
            <a:ext cx="6104725" cy="797859"/>
          </a:xfrm>
        </p:spPr>
        <p:txBody>
          <a:bodyPr/>
          <a:lstStyle/>
          <a:p>
            <a:r>
              <a:rPr lang="en-CA" sz="3600" dirty="0">
                <a:latin typeface="Trebuchet MS" panose="020B0603020202020204" pitchFamily="34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569966" y="1489618"/>
            <a:ext cx="11329265" cy="4273506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Definition of culture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Cultural artifacts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Weak &amp; strong culture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Dominant &amp; sub-cultures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Who creates organizational culture?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Competing Values Framework (cultural assessment model)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Managing culture on your project team</a:t>
            </a:r>
            <a:endParaRPr lang="en-IN" sz="3200" dirty="0">
              <a:latin typeface="Trebuchet MS" panose="020B0603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510" y="918718"/>
            <a:ext cx="2614612" cy="220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250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9862" y="577516"/>
            <a:ext cx="6191012" cy="649705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Cultural socialization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1F1B5-18A2-4789-AAA3-06512B5735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3553" y="1455815"/>
            <a:ext cx="11284893" cy="4463722"/>
          </a:xfrm>
        </p:spPr>
        <p:txBody>
          <a:bodyPr/>
          <a:lstStyle/>
          <a:p>
            <a:r>
              <a:rPr lang="en-CA" sz="3000" dirty="0">
                <a:latin typeface="Trebuchet MS" panose="020B0603020202020204" pitchFamily="34" charset="0"/>
              </a:rPr>
              <a:t>The process by which individuals learn the values, expected behaviours, and social knowledge necessary to assume their roles</a:t>
            </a:r>
            <a:br>
              <a:rPr lang="en-CA" sz="3000" dirty="0">
                <a:latin typeface="Trebuchet MS" panose="020B0603020202020204" pitchFamily="34" charset="0"/>
              </a:rPr>
            </a:br>
            <a:r>
              <a:rPr lang="en-CA" sz="1600" dirty="0">
                <a:latin typeface="Trebuchet MS" panose="020B0603020202020204" pitchFamily="34" charset="0"/>
              </a:rPr>
              <a:t> </a:t>
            </a:r>
            <a:endParaRPr lang="en-CA" sz="3200" dirty="0">
              <a:latin typeface="Trebuchet MS" panose="020B0603020202020204" pitchFamily="34" charset="0"/>
            </a:endParaRPr>
          </a:p>
          <a:p>
            <a:pPr marL="1074420" lvl="1" indent="-457200"/>
            <a:r>
              <a:rPr lang="en-CA" i="1" dirty="0">
                <a:latin typeface="Trebuchet MS" panose="020B0603020202020204" pitchFamily="34" charset="0"/>
              </a:rPr>
              <a:t>Learning: </a:t>
            </a:r>
            <a:r>
              <a:rPr lang="en-CA" dirty="0">
                <a:latin typeface="Trebuchet MS" panose="020B0603020202020204" pitchFamily="34" charset="0"/>
              </a:rPr>
              <a:t>expectations, power and social dynamics, culture, jargon, job responsibilities</a:t>
            </a:r>
          </a:p>
          <a:p>
            <a:pPr marL="1074420" lvl="1" indent="-457200"/>
            <a:r>
              <a:rPr lang="en-CA" i="1" dirty="0">
                <a:latin typeface="Trebuchet MS" panose="020B0603020202020204" pitchFamily="34" charset="0"/>
              </a:rPr>
              <a:t>Adjusting: </a:t>
            </a:r>
            <a:r>
              <a:rPr lang="en-CA" dirty="0">
                <a:latin typeface="Trebuchet MS" panose="020B0603020202020204" pitchFamily="34" charset="0"/>
              </a:rPr>
              <a:t>modify expectations, resolve mis-aligned personal and project values, adopt team norms with team members, practise new behaviours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54CCE-0448-4409-9655-375E7F5C0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662" y="5170880"/>
            <a:ext cx="2634665" cy="158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649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084" y="343768"/>
            <a:ext cx="8462356" cy="770142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Cultural socialization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623F9-477C-481E-BBFB-2CC92D21B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699" y="1670860"/>
            <a:ext cx="11596601" cy="32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2380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12" y="1856781"/>
            <a:ext cx="11555576" cy="377598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6E3BCAF-64DC-46E6-8BF0-744887A0B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524" y="840166"/>
            <a:ext cx="10011737" cy="770142"/>
          </a:xfrm>
        </p:spPr>
        <p:txBody>
          <a:bodyPr/>
          <a:lstStyle/>
          <a:p>
            <a:pPr algn="ctr"/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Cultural Socialization of</a:t>
            </a:r>
            <a:b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</a:b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 new team members</a:t>
            </a:r>
          </a:p>
        </p:txBody>
      </p:sp>
    </p:spTree>
    <p:extLst>
      <p:ext uri="{BB962C8B-B14F-4D97-AF65-F5344CB8AC3E}">
        <p14:creationId xmlns:p14="http://schemas.microsoft.com/office/powerpoint/2010/main" val="34484732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621" y="527739"/>
            <a:ext cx="10611853" cy="770142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managing culture on your project team </a:t>
            </a:r>
            <a:r>
              <a:rPr lang="en-CA" sz="1800" dirty="0">
                <a:solidFill>
                  <a:srgbClr val="C00000"/>
                </a:solidFill>
                <a:latin typeface="Trebuchet MS" panose="020B0603020202020204" pitchFamily="34" charset="0"/>
              </a:rPr>
              <a:t>(cont’d)</a:t>
            </a:r>
            <a:endParaRPr lang="en-CA" sz="3600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1F1B5-18A2-4789-AAA3-06512B5735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580" y="1595383"/>
            <a:ext cx="11141242" cy="4973859"/>
          </a:xfrm>
          <a:noFill/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Regularly communicate project goals &amp; cultural values to the team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Implement activities that will promote your desired culture (establish &amp; align cultural artifacts, ensure espoused and enacted values are the same)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Implement culturally consistent rewards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Team members who don’t have compatible values may quit or you may need to replace them (ASA Theory)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C8AE06-5292-475A-88A5-FC234DF0B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85" y="5955634"/>
            <a:ext cx="2943721" cy="866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9293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02778-A382-41BA-8DC5-C377F3B22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3854" y="857602"/>
            <a:ext cx="8508031" cy="797859"/>
          </a:xfrm>
        </p:spPr>
        <p:txBody>
          <a:bodyPr/>
          <a:lstStyle/>
          <a:p>
            <a:r>
              <a:rPr lang="en-CA" sz="3600" dirty="0">
                <a:latin typeface="Trebuchet MS" panose="020B0603020202020204" pitchFamily="34" charset="0"/>
              </a:rPr>
              <a:t>Compare organizational cultures in these organizations…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5E329-9759-4DBA-A8AD-8D5AC46F64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00332" y="2026523"/>
            <a:ext cx="10835077" cy="3795728"/>
          </a:xfrm>
        </p:spPr>
        <p:txBody>
          <a:bodyPr/>
          <a:lstStyle/>
          <a:p>
            <a:pPr lvl="1"/>
            <a:r>
              <a:rPr lang="en-US" dirty="0"/>
              <a:t>Goldman Sachs: (13:20 to 15:30) </a:t>
            </a:r>
            <a:r>
              <a:rPr lang="en-US" dirty="0">
                <a:hlinkClick r:id="rId2"/>
              </a:rPr>
              <a:t>https://www.youtube.com/watch?v=JWPWaP8kJ-s</a:t>
            </a:r>
            <a:endParaRPr lang="en-US" dirty="0"/>
          </a:p>
          <a:p>
            <a:pPr lvl="1"/>
            <a:r>
              <a:rPr lang="en-CA" dirty="0"/>
              <a:t>Zappos (from 4:57 to 6:27): </a:t>
            </a:r>
            <a:r>
              <a:rPr lang="en-CA" dirty="0">
                <a:hlinkClick r:id="rId3"/>
              </a:rPr>
              <a:t>https://www.youtube.com/watch?v=tFyW5s_7ZWc</a:t>
            </a:r>
            <a:endParaRPr lang="en-CA" dirty="0"/>
          </a:p>
          <a:p>
            <a:pPr lvl="1"/>
            <a:r>
              <a:rPr lang="en-CA" dirty="0"/>
              <a:t>Apple: </a:t>
            </a:r>
            <a:r>
              <a:rPr lang="en-CA" dirty="0">
                <a:hlinkClick r:id="rId4"/>
              </a:rPr>
              <a:t>http://www.youtube.com/watch?v=j8hsCx7FFNk</a:t>
            </a:r>
            <a:endParaRPr lang="en-CA" dirty="0"/>
          </a:p>
          <a:p>
            <a:pPr lvl="1"/>
            <a:r>
              <a:rPr lang="en-CA" dirty="0"/>
              <a:t>Mars: </a:t>
            </a:r>
            <a:r>
              <a:rPr lang="en-CA" dirty="0">
                <a:hlinkClick r:id="rId5"/>
              </a:rPr>
              <a:t>http://www.youtube.com/watch?v=zMh5roo_I4U</a:t>
            </a:r>
            <a:endParaRPr lang="en-CA" dirty="0"/>
          </a:p>
          <a:p>
            <a:pPr lvl="1"/>
            <a:r>
              <a:rPr lang="en-CA" dirty="0"/>
              <a:t>Facebook (2013): </a:t>
            </a:r>
            <a:r>
              <a:rPr lang="en-CA" dirty="0">
                <a:hlinkClick r:id="rId6"/>
              </a:rPr>
              <a:t>https://www.youtube.com/watch?v=V-tSY1h-U3c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20747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2D5A8-0F32-42E1-A890-5638C785C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40830"/>
            <a:ext cx="3943350" cy="907695"/>
          </a:xfrm>
        </p:spPr>
        <p:txBody>
          <a:bodyPr/>
          <a:lstStyle/>
          <a:p>
            <a:pPr algn="ctr"/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Organization Culture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412300-DF0F-48D5-8F6E-E3C7B73FEB97}"/>
              </a:ext>
            </a:extLst>
          </p:cNvPr>
          <p:cNvSpPr txBox="1"/>
          <p:nvPr/>
        </p:nvSpPr>
        <p:spPr>
          <a:xfrm>
            <a:off x="7715250" y="2239295"/>
            <a:ext cx="447675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  <a:latin typeface="Trebuchet MS" panose="020B0603020202020204" pitchFamily="34" charset="0"/>
              </a:rPr>
              <a:t>Values and assumptions shared within an organization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  <a:latin typeface="Trebuchet MS" panose="020B0603020202020204" pitchFamily="34" charset="0"/>
              </a:rPr>
              <a:t>The “personality” of the organization </a:t>
            </a:r>
            <a:r>
              <a:rPr lang="en-CA" sz="2400" i="1" dirty="0">
                <a:solidFill>
                  <a:schemeClr val="bg1"/>
                </a:solidFill>
                <a:latin typeface="Trebuchet MS" panose="020B0603020202020204" pitchFamily="34" charset="0"/>
              </a:rPr>
              <a:t>(and how it is expressed)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2400" i="1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en-CA" sz="2400" dirty="0">
                <a:solidFill>
                  <a:schemeClr val="bg1"/>
                </a:solidFill>
                <a:latin typeface="Trebuchet MS" panose="020B0603020202020204" pitchFamily="34" charset="0"/>
                <a:hlinkClick r:id="rId3"/>
              </a:rPr>
              <a:t>(Video)</a:t>
            </a:r>
            <a:endParaRPr lang="en-CA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9563"/>
          <a:stretch/>
        </p:blipFill>
        <p:spPr>
          <a:xfrm>
            <a:off x="0" y="762001"/>
            <a:ext cx="7583558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230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7828" y="282743"/>
            <a:ext cx="9831245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Culture: shared Values and assumptions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1F1B5-18A2-4789-AAA3-06512B5735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0632" y="1323478"/>
            <a:ext cx="11598440" cy="456243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Shared values</a:t>
            </a:r>
            <a:r>
              <a:rPr lang="en-CA" sz="3200" dirty="0">
                <a:latin typeface="Trebuchet MS" panose="020B0603020202020204" pitchFamily="34" charset="0"/>
              </a:rPr>
              <a:t>: commonly-held </a:t>
            </a:r>
            <a:r>
              <a:rPr lang="en-CA" sz="3200" i="1" dirty="0">
                <a:latin typeface="Trebuchet MS" panose="020B0603020202020204" pitchFamily="34" charset="0"/>
              </a:rPr>
              <a:t>conscious</a:t>
            </a:r>
            <a:r>
              <a:rPr lang="en-CA" sz="3200" dirty="0">
                <a:latin typeface="Trebuchet MS" panose="020B0603020202020204" pitchFamily="34" charset="0"/>
              </a:rPr>
              <a:t> beliefs that guide the preferences &amp; actions of people</a:t>
            </a:r>
          </a:p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Espoused (core) values: </a:t>
            </a:r>
            <a:r>
              <a:rPr lang="en-CA" dirty="0">
                <a:latin typeface="Trebuchet MS" panose="020B0603020202020204" pitchFamily="34" charset="0"/>
              </a:rPr>
              <a:t>values that organizations/leaders </a:t>
            </a:r>
            <a:r>
              <a:rPr lang="en-CA" i="1" dirty="0">
                <a:latin typeface="Trebuchet MS" panose="020B0603020202020204" pitchFamily="34" charset="0"/>
              </a:rPr>
              <a:t>say</a:t>
            </a:r>
            <a:r>
              <a:rPr lang="en-CA" dirty="0">
                <a:latin typeface="Trebuchet MS" panose="020B0603020202020204" pitchFamily="34" charset="0"/>
              </a:rPr>
              <a:t> that are important and that they rely on</a:t>
            </a:r>
          </a:p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Enacted values: </a:t>
            </a:r>
            <a:r>
              <a:rPr lang="en-CA" dirty="0">
                <a:latin typeface="Trebuchet MS" panose="020B0603020202020204" pitchFamily="34" charset="0"/>
              </a:rPr>
              <a:t>values that organizations/leaders </a:t>
            </a:r>
            <a:r>
              <a:rPr lang="en-CA" i="1" dirty="0">
                <a:latin typeface="Trebuchet MS" panose="020B0603020202020204" pitchFamily="34" charset="0"/>
              </a:rPr>
              <a:t>actually</a:t>
            </a:r>
            <a:r>
              <a:rPr lang="en-CA" dirty="0">
                <a:latin typeface="Trebuchet MS" panose="020B0603020202020204" pitchFamily="34" charset="0"/>
              </a:rPr>
              <a:t> rely 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Shared assumptions</a:t>
            </a:r>
            <a:r>
              <a:rPr lang="en-CA" sz="3200" b="1" dirty="0">
                <a:latin typeface="Trebuchet MS" panose="020B0603020202020204" pitchFamily="34" charset="0"/>
              </a:rPr>
              <a:t>: </a:t>
            </a:r>
            <a:r>
              <a:rPr lang="en-CA" sz="3200" i="1" dirty="0">
                <a:latin typeface="Trebuchet MS" panose="020B0603020202020204" pitchFamily="34" charset="0"/>
              </a:rPr>
              <a:t>unconscious</a:t>
            </a:r>
            <a:r>
              <a:rPr lang="en-CA" sz="3200" dirty="0">
                <a:latin typeface="Trebuchet MS" panose="020B0603020202020204" pitchFamily="34" charset="0"/>
              </a:rPr>
              <a:t> perceptions or beliefs that are considered the correct way to think and act towards problems and opportunities</a:t>
            </a:r>
          </a:p>
          <a:p>
            <a:pPr marL="457200" indent="-457200"/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A5DEBB-7EF3-4C53-812C-C41591831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48" y="5642708"/>
            <a:ext cx="2955396" cy="117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026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1E87D0C-07A7-41C0-B066-047C7DF48485}"/>
              </a:ext>
            </a:extLst>
          </p:cNvPr>
          <p:cNvSpPr txBox="1">
            <a:spLocks/>
          </p:cNvSpPr>
          <p:nvPr/>
        </p:nvSpPr>
        <p:spPr bwMode="auto">
          <a:xfrm>
            <a:off x="1513493" y="508075"/>
            <a:ext cx="9165013" cy="1173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kern="1200" cap="all">
                <a:solidFill>
                  <a:srgbClr val="E2231A"/>
                </a:solidFill>
                <a:latin typeface="+mj-lt"/>
                <a:ea typeface="+mj-ea"/>
                <a:cs typeface="+mj-cs"/>
              </a:defRPr>
            </a:lvl1pPr>
            <a:lvl2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2pPr>
            <a:lvl3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3pPr>
            <a:lvl4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4pPr>
            <a:lvl5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5pPr>
            <a:lvl6pPr marL="54864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6pPr>
            <a:lvl7pPr marL="109728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7pPr>
            <a:lvl8pPr marL="164592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8pPr>
            <a:lvl9pPr marL="219456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9pPr>
          </a:lstStyle>
          <a:p>
            <a:pPr algn="ctr"/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espoused versus enacted values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D3D8D1-EC3C-4241-8A1C-EDE33D7DD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245" y="2045834"/>
            <a:ext cx="4962525" cy="31908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C89BB0-2EC6-422F-B221-C9D5D716A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6622" y="3478818"/>
            <a:ext cx="5060628" cy="287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913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6353" y="393641"/>
            <a:ext cx="771421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Cultural artifacts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1F1B5-18A2-4789-AAA3-06512B5735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1148" y="1479665"/>
            <a:ext cx="10540539" cy="4056611"/>
          </a:xfrm>
        </p:spPr>
        <p:txBody>
          <a:bodyPr/>
          <a:lstStyle/>
          <a:p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Artifacts: </a:t>
            </a:r>
            <a:r>
              <a:rPr lang="en-CA" sz="3200" dirty="0">
                <a:latin typeface="Trebuchet MS" panose="020B0603020202020204" pitchFamily="34" charset="0"/>
              </a:rPr>
              <a:t>observable symbols and signs </a:t>
            </a:r>
            <a:br>
              <a:rPr lang="en-CA" sz="3200" dirty="0">
                <a:latin typeface="Trebuchet MS" panose="020B0603020202020204" pitchFamily="34" charset="0"/>
              </a:rPr>
            </a:br>
            <a:r>
              <a:rPr lang="en-CA" sz="3200" dirty="0">
                <a:latin typeface="Trebuchet MS" panose="020B0603020202020204" pitchFamily="34" charset="0"/>
              </a:rPr>
              <a:t>of an organization’s culture</a:t>
            </a:r>
          </a:p>
          <a:p>
            <a:endParaRPr lang="en-CA" sz="3200" dirty="0">
              <a:latin typeface="Trebuchet MS" panose="020B0603020202020204" pitchFamily="34" charset="0"/>
            </a:endParaRP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Stories and legends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Rituals and ceremonies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Language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Physical structures and symbols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FB18CD-ED3F-41D4-B3FA-7AFE96A8B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4865" y="473528"/>
            <a:ext cx="3128876" cy="13478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C5E16E-4BEC-4740-AD85-E4E01333B3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563" y="1777858"/>
            <a:ext cx="2347479" cy="16511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DA62DD-3310-4D28-932F-DF6456530D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388" y="3205612"/>
            <a:ext cx="2246352" cy="16416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ECA7E4-D50B-48A9-8E8F-35F3BC2814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0398" y="4849342"/>
            <a:ext cx="2117807" cy="16261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5F4646-799B-4FCA-8267-F02A55695F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5965" y="5334429"/>
            <a:ext cx="2224215" cy="144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56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1283" y="873036"/>
            <a:ext cx="4849433" cy="797859"/>
          </a:xfrm>
        </p:spPr>
        <p:txBody>
          <a:bodyPr/>
          <a:lstStyle/>
          <a:p>
            <a:pPr algn="ctr"/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cultural artifacts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DA62DD-3310-4D28-932F-DF6456530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74" y="5005108"/>
            <a:ext cx="3147035" cy="17198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ECA7E4-D50B-48A9-8E8F-35F3BC281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6195" y="2048786"/>
            <a:ext cx="2382893" cy="18296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5F4646-799B-4FCA-8267-F02A55695F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1596" y="4997718"/>
            <a:ext cx="2498710" cy="16183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E11579B-75B8-42AB-AB0A-9371BD219D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93" y="72936"/>
            <a:ext cx="3147035" cy="31638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644DD8-E1AA-4610-9484-9842AAD1B8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6061" y="2121646"/>
            <a:ext cx="3779873" cy="22840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2669A7-3CD0-4505-80D7-D7995B96C4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20716" y="211514"/>
            <a:ext cx="2883559" cy="18296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49FE340-BFE6-4B71-88BE-FD2C538B12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9258" y="3296848"/>
            <a:ext cx="3025470" cy="159574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182E15C-BF09-42C4-AA9D-EF578A6B86B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55994" y="4725034"/>
            <a:ext cx="5357132" cy="186361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B8BD00B-56B4-4EBF-9F32-0153EA22E17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29412" y="1916226"/>
            <a:ext cx="1871965" cy="179681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6D815FC-E1D3-416C-91E6-7790B2277C5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33515" y="3958370"/>
            <a:ext cx="3395662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006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3EB-3A86-4B05-802C-515C2429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3337" y="598514"/>
            <a:ext cx="8888256" cy="681643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Who creates organizational culture?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1F1B5-18A2-4789-AAA3-06512B5735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8514" y="1955131"/>
            <a:ext cx="9833811" cy="363955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Company founders are key cultural architects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Managers and leaders are role models – they influence culture (whether they want to or not)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Employees shape culture when there’s a ‘leadership vacuum’</a:t>
            </a:r>
          </a:p>
          <a:p>
            <a:endParaRPr lang="en-CA" sz="32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3200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692C66-EE3E-4359-89E9-67AB28754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9936" y="4495298"/>
            <a:ext cx="2795336" cy="2198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160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692C66-EE3E-4359-89E9-67AB28754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9936" y="4495298"/>
            <a:ext cx="2795336" cy="219877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1B0D824-5716-402E-9FA2-A336698C0CF5}"/>
              </a:ext>
            </a:extLst>
          </p:cNvPr>
          <p:cNvSpPr txBox="1">
            <a:spLocks/>
          </p:cNvSpPr>
          <p:nvPr/>
        </p:nvSpPr>
        <p:spPr bwMode="auto">
          <a:xfrm>
            <a:off x="702129" y="604125"/>
            <a:ext cx="10400301" cy="1578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kern="1200" cap="all">
                <a:solidFill>
                  <a:srgbClr val="E2231A"/>
                </a:solidFill>
                <a:latin typeface="+mj-lt"/>
                <a:ea typeface="+mj-ea"/>
                <a:cs typeface="+mj-cs"/>
              </a:defRPr>
            </a:lvl1pPr>
            <a:lvl2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2pPr>
            <a:lvl3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3pPr>
            <a:lvl4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4pPr>
            <a:lvl5pPr algn="l" defTabSz="82296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5pPr>
            <a:lvl6pPr marL="54864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6pPr>
            <a:lvl7pPr marL="109728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7pPr>
            <a:lvl8pPr marL="164592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8pPr>
            <a:lvl9pPr marL="2194560" algn="l" defTabSz="82296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80">
                <a:solidFill>
                  <a:srgbClr val="6F6F6F"/>
                </a:solidFill>
                <a:latin typeface="Arial" charset="0"/>
              </a:defRPr>
            </a:lvl9pPr>
          </a:lstStyle>
          <a:p>
            <a:pPr algn="ctr"/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As a project manager, </a:t>
            </a:r>
            <a:b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</a:br>
            <a:r>
              <a:rPr lang="en-CA" sz="3600" u="sng" dirty="0">
                <a:solidFill>
                  <a:srgbClr val="C00000"/>
                </a:solidFill>
                <a:latin typeface="Trebuchet MS" panose="020B0603020202020204" pitchFamily="34" charset="0"/>
              </a:rPr>
              <a:t>you</a:t>
            </a: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 shape culture </a:t>
            </a:r>
            <a:b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</a:b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(whether you want to or not)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BA36AE-F7D3-49BF-B133-AD737C702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040" y="3242152"/>
            <a:ext cx="1685925" cy="2171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4E3EAF-2F4A-4833-8002-DFC3540517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242152"/>
            <a:ext cx="4801996" cy="34761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25A5615-80DB-4238-9751-364C5FE8C6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15503" y="2698045"/>
            <a:ext cx="3456666" cy="146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761277"/>
      </p:ext>
    </p:extLst>
  </p:cSld>
  <p:clrMapOvr>
    <a:masterClrMapping/>
  </p:clrMapOvr>
</p:sld>
</file>

<file path=ppt/theme/theme1.xml><?xml version="1.0" encoding="utf-8"?>
<a:theme xmlns:a="http://schemas.openxmlformats.org/drawingml/2006/main" name="fanshawe2014ppt_16x10">
  <a:themeElements>
    <a:clrScheme name="Custom 1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C00000"/>
      </a:accent1>
      <a:accent2>
        <a:srgbClr val="FF0000"/>
      </a:accent2>
      <a:accent3>
        <a:srgbClr val="FF3300"/>
      </a:accent3>
      <a:accent4>
        <a:srgbClr val="CC3300"/>
      </a:accent4>
      <a:accent5>
        <a:srgbClr val="934B21"/>
      </a:accent5>
      <a:accent6>
        <a:srgbClr val="C69B7D"/>
      </a:accent6>
      <a:hlink>
        <a:srgbClr val="CC9900"/>
      </a:hlink>
      <a:folHlink>
        <a:srgbClr val="6600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nshawe_ppt_16x10.potx" id="{A35F1B66-D064-4252-83D2-E2C2EF4FFAA9}" vid="{2009612D-D17B-4F67-9BB4-47206A92A8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1109</TotalTime>
  <Words>1969</Words>
  <Application>Microsoft Office PowerPoint</Application>
  <PresentationFormat>Widescreen</PresentationFormat>
  <Paragraphs>200</Paragraphs>
  <Slides>24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Trebuchet MS</vt:lpstr>
      <vt:lpstr>fanshawe2014ppt_16x10</vt:lpstr>
      <vt:lpstr>MGMT-6064 PROJECT LEADERSHIP  AND MANAGEMENT </vt:lpstr>
      <vt:lpstr>Objectives</vt:lpstr>
      <vt:lpstr>Organization Culture </vt:lpstr>
      <vt:lpstr>Culture: shared Values and assumptions</vt:lpstr>
      <vt:lpstr>PowerPoint Presentation</vt:lpstr>
      <vt:lpstr>Cultural artifacts</vt:lpstr>
      <vt:lpstr>cultural artifacts</vt:lpstr>
      <vt:lpstr>Who creates organizational culture?</vt:lpstr>
      <vt:lpstr>PowerPoint Presentation</vt:lpstr>
      <vt:lpstr>Strong &amp; weak culture</vt:lpstr>
      <vt:lpstr>Strong culture</vt:lpstr>
      <vt:lpstr>weak culture</vt:lpstr>
      <vt:lpstr>Dominant culture &amp; Subcultures</vt:lpstr>
      <vt:lpstr>Competing values framework (CVF)</vt:lpstr>
      <vt:lpstr>Competing values framework (CVF)</vt:lpstr>
      <vt:lpstr>CVF culture types</vt:lpstr>
      <vt:lpstr>implementing the  Competing Values Framework</vt:lpstr>
      <vt:lpstr>PowerPoint Presentation</vt:lpstr>
      <vt:lpstr>managing culture on your project team</vt:lpstr>
      <vt:lpstr>Cultural socialization</vt:lpstr>
      <vt:lpstr>Cultural socialization</vt:lpstr>
      <vt:lpstr>Cultural Socialization of  new team members</vt:lpstr>
      <vt:lpstr>managing culture on your project team (cont’d)</vt:lpstr>
      <vt:lpstr>Compare organizational cultures in these organizations…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 Newton</dc:creator>
  <cp:lastModifiedBy>Christine Newton</cp:lastModifiedBy>
  <cp:revision>112</cp:revision>
  <dcterms:created xsi:type="dcterms:W3CDTF">2018-09-06T22:09:34Z</dcterms:created>
  <dcterms:modified xsi:type="dcterms:W3CDTF">2023-08-17T02:41:57Z</dcterms:modified>
</cp:coreProperties>
</file>

<file path=docProps/thumbnail.jpeg>
</file>